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861" r:id="rId2"/>
    <p:sldId id="876" r:id="rId3"/>
    <p:sldId id="877" r:id="rId4"/>
    <p:sldId id="881" r:id="rId5"/>
    <p:sldId id="882" r:id="rId6"/>
    <p:sldId id="884" r:id="rId7"/>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48" autoAdjust="0"/>
    <p:restoredTop sz="82096" autoAdjust="0"/>
  </p:normalViewPr>
  <p:slideViewPr>
    <p:cSldViewPr>
      <p:cViewPr varScale="1">
        <p:scale>
          <a:sx n="206" d="100"/>
          <a:sy n="206" d="100"/>
        </p:scale>
        <p:origin x="720" y="184"/>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12/13/19</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314749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1887958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2689410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1483762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336557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355860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mn-lt"/>
                <a:ea typeface="+mn-ea"/>
                <a:cs typeface="+mn-cs"/>
              </a:rPr>
              <a:t>2 Corinthians  4:7-18</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56144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007781"/>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800" b="1" baseline="30000" dirty="0">
                <a:solidFill>
                  <a:schemeClr val="bg1"/>
                </a:solidFill>
                <a:latin typeface="Times New Roman" panose="02020603050405020304" pitchFamily="18" charset="0"/>
                <a:ea typeface="Arial" panose="020B0604020202020204" pitchFamily="34" charset="0"/>
              </a:rPr>
              <a:t>7 </a:t>
            </a:r>
            <a:r>
              <a:rPr lang="en-AU" sz="2800" dirty="0">
                <a:solidFill>
                  <a:schemeClr val="bg1"/>
                </a:solidFill>
                <a:latin typeface="Times New Roman" panose="02020603050405020304" pitchFamily="18" charset="0"/>
                <a:ea typeface="Arial" panose="020B0604020202020204" pitchFamily="34" charset="0"/>
              </a:rPr>
              <a:t>But we have this treasure in jars of clay, to show that the surpassing power belongs to God and not to us.  </a:t>
            </a:r>
            <a:r>
              <a:rPr lang="en-AU" sz="2800" b="1" baseline="30000" dirty="0">
                <a:solidFill>
                  <a:schemeClr val="bg1"/>
                </a:solidFill>
                <a:latin typeface="Times New Roman" panose="02020603050405020304" pitchFamily="18" charset="0"/>
                <a:ea typeface="Arial" panose="020B0604020202020204" pitchFamily="34" charset="0"/>
              </a:rPr>
              <a:t>8 </a:t>
            </a:r>
            <a:r>
              <a:rPr lang="en-AU" sz="2800" dirty="0">
                <a:solidFill>
                  <a:schemeClr val="bg1"/>
                </a:solidFill>
                <a:latin typeface="Times New Roman" panose="02020603050405020304" pitchFamily="18" charset="0"/>
                <a:ea typeface="Arial" panose="020B0604020202020204" pitchFamily="34" charset="0"/>
              </a:rPr>
              <a:t>We are afflicted in every way, but not crushed;  perplexed, but not driven to despair;  </a:t>
            </a:r>
            <a:r>
              <a:rPr lang="en-AU" sz="2800" b="1" baseline="30000" dirty="0">
                <a:solidFill>
                  <a:schemeClr val="bg1"/>
                </a:solidFill>
                <a:latin typeface="Times New Roman" panose="02020603050405020304" pitchFamily="18" charset="0"/>
                <a:ea typeface="Arial" panose="020B0604020202020204" pitchFamily="34" charset="0"/>
              </a:rPr>
              <a:t>9 </a:t>
            </a:r>
            <a:r>
              <a:rPr lang="en-AU" sz="2800" dirty="0">
                <a:solidFill>
                  <a:schemeClr val="bg1"/>
                </a:solidFill>
                <a:latin typeface="Times New Roman" panose="02020603050405020304" pitchFamily="18" charset="0"/>
                <a:ea typeface="Arial" panose="020B0604020202020204" pitchFamily="34" charset="0"/>
              </a:rPr>
              <a:t>persecuted, but not forsaken;  struck down, but not destroyed;  </a:t>
            </a:r>
            <a:r>
              <a:rPr lang="en-AU" sz="2800" b="1" baseline="30000" dirty="0">
                <a:solidFill>
                  <a:schemeClr val="bg1"/>
                </a:solidFill>
                <a:latin typeface="Times New Roman" panose="02020603050405020304" pitchFamily="18" charset="0"/>
                <a:ea typeface="Arial" panose="020B0604020202020204" pitchFamily="34" charset="0"/>
              </a:rPr>
              <a:t>10 </a:t>
            </a:r>
            <a:r>
              <a:rPr lang="en-AU" sz="2800" dirty="0">
                <a:solidFill>
                  <a:schemeClr val="bg1"/>
                </a:solidFill>
                <a:latin typeface="Times New Roman" panose="02020603050405020304" pitchFamily="18" charset="0"/>
                <a:ea typeface="Arial" panose="020B0604020202020204" pitchFamily="34" charset="0"/>
              </a:rPr>
              <a:t>always carrying in the body the death of Jesus, so that the life of Jesus may also be manifested in our bodies.  </a:t>
            </a:r>
            <a:r>
              <a:rPr lang="en-AU" sz="2800" b="1" baseline="30000" dirty="0">
                <a:solidFill>
                  <a:schemeClr val="bg1"/>
                </a:solidFill>
                <a:latin typeface="Times New Roman" panose="02020603050405020304" pitchFamily="18" charset="0"/>
                <a:ea typeface="Arial" panose="020B0604020202020204" pitchFamily="34" charset="0"/>
              </a:rPr>
              <a:t>11 </a:t>
            </a:r>
            <a:r>
              <a:rPr lang="en-AU" sz="2800" dirty="0">
                <a:solidFill>
                  <a:schemeClr val="bg1"/>
                </a:solidFill>
                <a:latin typeface="Times New Roman" panose="02020603050405020304" pitchFamily="18" charset="0"/>
                <a:ea typeface="Arial" panose="020B0604020202020204" pitchFamily="34" charset="0"/>
              </a:rPr>
              <a:t>For we who live are always being given over to death for Jesus’ sake, so that the life of Jesus also may be manifested in our mortal flesh.  </a:t>
            </a:r>
            <a:r>
              <a:rPr lang="en-AU" sz="2800" b="1" baseline="30000" dirty="0">
                <a:solidFill>
                  <a:schemeClr val="bg1"/>
                </a:solidFill>
                <a:latin typeface="Times New Roman" panose="02020603050405020304" pitchFamily="18" charset="0"/>
                <a:ea typeface="Arial" panose="020B0604020202020204" pitchFamily="34" charset="0"/>
              </a:rPr>
              <a:t>12 </a:t>
            </a:r>
            <a:r>
              <a:rPr lang="en-AU" sz="2800" dirty="0">
                <a:solidFill>
                  <a:schemeClr val="bg1"/>
                </a:solidFill>
                <a:latin typeface="Times New Roman" panose="02020603050405020304" pitchFamily="18" charset="0"/>
                <a:ea typeface="Arial" panose="020B0604020202020204" pitchFamily="34" charset="0"/>
              </a:rPr>
              <a:t>So death is at work in us, but life in you.</a:t>
            </a:r>
            <a:endParaRPr lang="en-GB" sz="28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49983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497659"/>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13 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Since we have the same spirit of faith according to what has been written, “I believed, and so I spoke,” we also believe, and so we also speak, </a:t>
            </a: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14 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knowing that he who raised the Lord Jesus will raise us also with Jesus and bring us with you into his presence.  </a:t>
            </a: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15 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For it is all for your sake, so that as grace extends to more and more people it may increase thanksgiving, to the glory of God. </a:t>
            </a:r>
            <a:endParaRPr lang="en-AU" sz="2500" dirty="0">
              <a:solidFill>
                <a:schemeClr val="bg1"/>
              </a:solidFill>
              <a:latin typeface="Calibri" panose="020F0502020204030204" pitchFamily="34" charset="0"/>
              <a:ea typeface="Arial" panose="020B0604020202020204" pitchFamily="34" charset="0"/>
              <a:cs typeface="Times New Roman" panose="02020603050405020304" pitchFamily="18" charset="0"/>
            </a:endParaRPr>
          </a:p>
          <a:p>
            <a:pPr indent="152400">
              <a:lnSpc>
                <a:spcPct val="115000"/>
              </a:lnSpc>
              <a:spcAft>
                <a:spcPts val="0"/>
              </a:spcAft>
            </a:pP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500" dirty="0">
              <a:solidFill>
                <a:schemeClr val="bg1"/>
              </a:solidFill>
              <a:latin typeface="Calibri" panose="020F0502020204030204" pitchFamily="34" charset="0"/>
              <a:ea typeface="Arial" panose="020B0604020202020204" pitchFamily="34" charset="0"/>
              <a:cs typeface="Times New Roman" panose="02020603050405020304" pitchFamily="18" charset="0"/>
            </a:endParaRPr>
          </a:p>
          <a:p>
            <a:r>
              <a:rPr lang="en-AU" sz="2500" b="1" baseline="30000" dirty="0">
                <a:solidFill>
                  <a:schemeClr val="bg1"/>
                </a:solidFill>
                <a:latin typeface="Times New Roman" panose="02020603050405020304" pitchFamily="18" charset="0"/>
                <a:ea typeface="Arial" panose="020B0604020202020204" pitchFamily="34" charset="0"/>
              </a:rPr>
              <a:t>16 </a:t>
            </a:r>
            <a:r>
              <a:rPr lang="en-AU" sz="2500" dirty="0">
                <a:solidFill>
                  <a:schemeClr val="bg1"/>
                </a:solidFill>
                <a:latin typeface="Times New Roman" panose="02020603050405020304" pitchFamily="18" charset="0"/>
                <a:ea typeface="Arial" panose="020B0604020202020204" pitchFamily="34" charset="0"/>
              </a:rPr>
              <a:t>So we do not lose heart.  Though our outer self is wasting away, our inner self is being renewed day by day.  </a:t>
            </a:r>
            <a:r>
              <a:rPr lang="en-AU" sz="2500" b="1" baseline="30000" dirty="0">
                <a:solidFill>
                  <a:schemeClr val="bg1"/>
                </a:solidFill>
                <a:latin typeface="Times New Roman" panose="02020603050405020304" pitchFamily="18" charset="0"/>
                <a:ea typeface="Arial" panose="020B0604020202020204" pitchFamily="34" charset="0"/>
              </a:rPr>
              <a:t>17 </a:t>
            </a:r>
            <a:r>
              <a:rPr lang="en-AU" sz="2500" dirty="0">
                <a:solidFill>
                  <a:schemeClr val="bg1"/>
                </a:solidFill>
                <a:latin typeface="Times New Roman" panose="02020603050405020304" pitchFamily="18" charset="0"/>
                <a:ea typeface="Arial" panose="020B0604020202020204" pitchFamily="34" charset="0"/>
              </a:rPr>
              <a:t>For this light momentary affliction is preparing for us an eternal weight of glory beyond all comparison, </a:t>
            </a:r>
            <a:r>
              <a:rPr lang="en-AU" sz="2500" b="1" baseline="30000" dirty="0">
                <a:solidFill>
                  <a:schemeClr val="bg1"/>
                </a:solidFill>
                <a:latin typeface="Times New Roman" panose="02020603050405020304" pitchFamily="18" charset="0"/>
                <a:ea typeface="Arial" panose="020B0604020202020204" pitchFamily="34" charset="0"/>
              </a:rPr>
              <a:t>18 </a:t>
            </a:r>
            <a:r>
              <a:rPr lang="en-AU" sz="2500" dirty="0">
                <a:solidFill>
                  <a:schemeClr val="bg1"/>
                </a:solidFill>
                <a:latin typeface="Times New Roman" panose="02020603050405020304" pitchFamily="18" charset="0"/>
                <a:ea typeface="Arial" panose="020B0604020202020204" pitchFamily="34" charset="0"/>
              </a:rPr>
              <a:t>as we look not to the things that are seen but to the things that are unseen.  For the things that are seen are transient, but the things that are unseen are eternal.</a:t>
            </a:r>
            <a:endParaRPr lang="en-GB" sz="2500" dirty="0">
              <a:solidFill>
                <a:schemeClr val="bg1"/>
              </a:solidFill>
              <a:effectLst/>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328159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86E78848-A215-7044-BB3B-E4D321D894CD}"/>
              </a:ext>
            </a:extLst>
          </p:cNvPr>
          <p:cNvSpPr txBox="1"/>
          <p:nvPr/>
        </p:nvSpPr>
        <p:spPr>
          <a:xfrm>
            <a:off x="0" y="638026"/>
            <a:ext cx="9144000" cy="707886"/>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Worldly wisdom recognises the benefits of a longer-term perspective over short-term</a:t>
            </a:r>
          </a:p>
          <a:p>
            <a:pPr marL="227013" indent="-22701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But it’s limited to what it can see.  Considers ‘eternal perspective’ as ‘utterly foolish’</a:t>
            </a:r>
          </a:p>
        </p:txBody>
      </p:sp>
      <p:sp>
        <p:nvSpPr>
          <p:cNvPr id="11" name="Rectangle 10">
            <a:extLst>
              <a:ext uri="{FF2B5EF4-FFF2-40B4-BE49-F238E27FC236}">
                <a16:creationId xmlns:a16="http://schemas.microsoft.com/office/drawing/2014/main" id="{33270B39-D9DE-5D4E-959A-E0FF298A1984}"/>
              </a:ext>
            </a:extLst>
          </p:cNvPr>
          <p:cNvSpPr/>
          <p:nvPr/>
        </p:nvSpPr>
        <p:spPr>
          <a:xfrm>
            <a:off x="0" y="1273324"/>
            <a:ext cx="9144000" cy="646331"/>
          </a:xfrm>
          <a:prstGeom prst="rect">
            <a:avLst/>
          </a:prstGeom>
          <a:solidFill>
            <a:schemeClr val="bg1"/>
          </a:solidFill>
        </p:spPr>
        <p:txBody>
          <a:bodyPr wrap="square">
            <a:spAutoFit/>
          </a:bodyPr>
          <a:lstStyle/>
          <a:p>
            <a:r>
              <a:rPr lang="en-AU" b="1" baseline="30000" dirty="0">
                <a:latin typeface="Comic Sans MS" panose="030F0902030302020204" pitchFamily="66" charset="0"/>
              </a:rPr>
              <a:t>18 </a:t>
            </a:r>
            <a:r>
              <a:rPr lang="en-AU" dirty="0">
                <a:latin typeface="Comic Sans MS" panose="030F0902030302020204" pitchFamily="66" charset="0"/>
              </a:rPr>
              <a:t>…. we look not to the things that are seen but to the things that are unseen.  For the things that are seen are transient, but the things that are unseen are eternal.</a:t>
            </a:r>
          </a:p>
        </p:txBody>
      </p:sp>
      <p:sp>
        <p:nvSpPr>
          <p:cNvPr id="12" name="TextBox 11">
            <a:extLst>
              <a:ext uri="{FF2B5EF4-FFF2-40B4-BE49-F238E27FC236}">
                <a16:creationId xmlns:a16="http://schemas.microsoft.com/office/drawing/2014/main" id="{357E4AAD-A78A-2940-9B56-714D394EDF0C}"/>
              </a:ext>
            </a:extLst>
          </p:cNvPr>
          <p:cNvSpPr txBox="1"/>
          <p:nvPr/>
        </p:nvSpPr>
        <p:spPr>
          <a:xfrm>
            <a:off x="0" y="9118"/>
            <a:ext cx="9144000" cy="769441"/>
          </a:xfrm>
          <a:prstGeom prst="rect">
            <a:avLst/>
          </a:prstGeom>
          <a:noFill/>
        </p:spPr>
        <p:txBody>
          <a:bodyPr wrap="square" rtlCol="0">
            <a:spAutoFit/>
          </a:bodyPr>
          <a:lstStyle/>
          <a:p>
            <a:pPr algn="ctr"/>
            <a:r>
              <a:rPr lang="en-AU" sz="2200" dirty="0">
                <a:solidFill>
                  <a:schemeClr val="bg1"/>
                </a:solidFill>
              </a:rPr>
              <a:t>Do I have an ‘Eternal Perspective’?     Do  I  live  it?</a:t>
            </a:r>
          </a:p>
          <a:p>
            <a:pPr algn="ctr"/>
            <a:r>
              <a:rPr lang="en-AU" sz="2200" dirty="0">
                <a:solidFill>
                  <a:srgbClr val="FFFF00"/>
                </a:solidFill>
              </a:rPr>
              <a:t>Following Jesus isn’t a theory – It’s Life!!!</a:t>
            </a:r>
          </a:p>
        </p:txBody>
      </p:sp>
      <p:sp>
        <p:nvSpPr>
          <p:cNvPr id="5" name="Rectangle 4">
            <a:extLst>
              <a:ext uri="{FF2B5EF4-FFF2-40B4-BE49-F238E27FC236}">
                <a16:creationId xmlns:a16="http://schemas.microsoft.com/office/drawing/2014/main" id="{8C9D7FAE-6E1C-1944-9A32-13AAF037ADF4}"/>
              </a:ext>
            </a:extLst>
          </p:cNvPr>
          <p:cNvSpPr/>
          <p:nvPr/>
        </p:nvSpPr>
        <p:spPr>
          <a:xfrm>
            <a:off x="-6179" y="2076513"/>
            <a:ext cx="9144000" cy="646331"/>
          </a:xfrm>
          <a:prstGeom prst="rect">
            <a:avLst/>
          </a:prstGeom>
          <a:solidFill>
            <a:schemeClr val="bg1"/>
          </a:solidFill>
        </p:spPr>
        <p:txBody>
          <a:bodyPr wrap="square">
            <a:spAutoFit/>
          </a:bodyPr>
          <a:lstStyle/>
          <a:p>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7 </a:t>
            </a:r>
            <a:r>
              <a:rPr lang="en-AU" dirty="0">
                <a:latin typeface="Comic Sans MS" panose="030F0902030302020204" pitchFamily="66" charset="0"/>
                <a:ea typeface="Times New Roman" panose="02020603050405020304" pitchFamily="18" charset="0"/>
                <a:cs typeface="Times New Roman" panose="02020603050405020304" pitchFamily="18" charset="0"/>
              </a:rPr>
              <a:t>But we have this treasure in jars of clay, to show that the surpassing power belongs to God and not to us.</a:t>
            </a:r>
            <a:endParaRPr lang="en-AU" dirty="0">
              <a:latin typeface="Comic Sans MS" panose="030F0902030302020204" pitchFamily="66" charset="0"/>
            </a:endParaRPr>
          </a:p>
        </p:txBody>
      </p:sp>
      <p:sp>
        <p:nvSpPr>
          <p:cNvPr id="6" name="TextBox 5">
            <a:extLst>
              <a:ext uri="{FF2B5EF4-FFF2-40B4-BE49-F238E27FC236}">
                <a16:creationId xmlns:a16="http://schemas.microsoft.com/office/drawing/2014/main" id="{4ED7EDBB-54B2-EB4D-9E37-3FE437F9AB3C}"/>
              </a:ext>
            </a:extLst>
          </p:cNvPr>
          <p:cNvSpPr txBox="1"/>
          <p:nvPr/>
        </p:nvSpPr>
        <p:spPr>
          <a:xfrm>
            <a:off x="12357" y="2744853"/>
            <a:ext cx="9144000" cy="1323439"/>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The treasure is the Glory God is developing in us, preparing us for eternity</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Our bodies are designed to be are weak;  temporary;  breakable</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Designed weak to demonstrate the Power of God  to raise the dead to eternal life.</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Old age is our glory.  Eternal life is for the Glory of God .</a:t>
            </a:r>
          </a:p>
        </p:txBody>
      </p:sp>
      <p:sp>
        <p:nvSpPr>
          <p:cNvPr id="7" name="TextBox 6">
            <a:extLst>
              <a:ext uri="{FF2B5EF4-FFF2-40B4-BE49-F238E27FC236}">
                <a16:creationId xmlns:a16="http://schemas.microsoft.com/office/drawing/2014/main" id="{BE298EB2-1D03-CC49-82DA-8BC7CBBC4CCA}"/>
              </a:ext>
            </a:extLst>
          </p:cNvPr>
          <p:cNvSpPr txBox="1"/>
          <p:nvPr/>
        </p:nvSpPr>
        <p:spPr>
          <a:xfrm>
            <a:off x="-24714" y="3994172"/>
            <a:ext cx="9144000" cy="430887"/>
          </a:xfrm>
          <a:prstGeom prst="rect">
            <a:avLst/>
          </a:prstGeom>
          <a:noFill/>
        </p:spPr>
        <p:txBody>
          <a:bodyPr wrap="square" rtlCol="0">
            <a:spAutoFit/>
          </a:bodyPr>
          <a:lstStyle/>
          <a:p>
            <a:pPr algn="ctr"/>
            <a:r>
              <a:rPr lang="en-AU" sz="2200" dirty="0">
                <a:solidFill>
                  <a:schemeClr val="bg1"/>
                </a:solidFill>
              </a:rPr>
              <a:t>Eternal Glory – Good news.  Especially for the persecuted church.</a:t>
            </a:r>
          </a:p>
        </p:txBody>
      </p:sp>
      <p:sp>
        <p:nvSpPr>
          <p:cNvPr id="8" name="TextBox 7">
            <a:extLst>
              <a:ext uri="{FF2B5EF4-FFF2-40B4-BE49-F238E27FC236}">
                <a16:creationId xmlns:a16="http://schemas.microsoft.com/office/drawing/2014/main" id="{28D9A084-ADE4-644D-84A7-88FA7415C72D}"/>
              </a:ext>
            </a:extLst>
          </p:cNvPr>
          <p:cNvSpPr txBox="1"/>
          <p:nvPr/>
        </p:nvSpPr>
        <p:spPr>
          <a:xfrm>
            <a:off x="6178" y="4338874"/>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Persecution of the Church is </a:t>
            </a:r>
            <a:r>
              <a:rPr lang="en-AU" sz="2000" u="sng" dirty="0">
                <a:solidFill>
                  <a:srgbClr val="FFFF00"/>
                </a:solidFill>
                <a:latin typeface="Times New Roman" panose="02020603050405020304" pitchFamily="18" charset="0"/>
                <a:cs typeface="Times New Roman" panose="02020603050405020304" pitchFamily="18" charset="0"/>
              </a:rPr>
              <a:t>not</a:t>
            </a:r>
            <a:r>
              <a:rPr lang="en-AU" sz="2000" dirty="0">
                <a:solidFill>
                  <a:srgbClr val="FFFF00"/>
                </a:solidFill>
                <a:latin typeface="Times New Roman" panose="02020603050405020304" pitchFamily="18" charset="0"/>
                <a:cs typeface="Times New Roman" panose="02020603050405020304" pitchFamily="18" charset="0"/>
              </a:rPr>
              <a:t> a sign of weakness, but demonstrates Power of God</a:t>
            </a:r>
          </a:p>
        </p:txBody>
      </p:sp>
      <p:sp>
        <p:nvSpPr>
          <p:cNvPr id="9" name="Rectangle 8">
            <a:extLst>
              <a:ext uri="{FF2B5EF4-FFF2-40B4-BE49-F238E27FC236}">
                <a16:creationId xmlns:a16="http://schemas.microsoft.com/office/drawing/2014/main" id="{0238594B-3CAC-3747-8CD5-35AC02E6384D}"/>
              </a:ext>
            </a:extLst>
          </p:cNvPr>
          <p:cNvSpPr/>
          <p:nvPr/>
        </p:nvSpPr>
        <p:spPr>
          <a:xfrm>
            <a:off x="6178" y="4677611"/>
            <a:ext cx="9144000" cy="646331"/>
          </a:xfrm>
          <a:prstGeom prst="rect">
            <a:avLst/>
          </a:prstGeom>
          <a:solidFill>
            <a:schemeClr val="bg1"/>
          </a:solidFill>
        </p:spPr>
        <p:txBody>
          <a:bodyPr wrap="square">
            <a:spAutoFit/>
          </a:bodyPr>
          <a:lstStyle/>
          <a:p>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10 </a:t>
            </a:r>
            <a:r>
              <a:rPr lang="en-AU" dirty="0">
                <a:latin typeface="Comic Sans MS" panose="030F0902030302020204" pitchFamily="66" charset="0"/>
                <a:ea typeface="Times New Roman" panose="02020603050405020304" pitchFamily="18" charset="0"/>
                <a:cs typeface="Times New Roman" panose="02020603050405020304" pitchFamily="18" charset="0"/>
              </a:rPr>
              <a:t>always carrying in the body the death of Jesus, so that the life of Jesus may also be manifested in our bodies.</a:t>
            </a:r>
            <a:endParaRPr lang="en-AU" dirty="0">
              <a:latin typeface="Comic Sans MS" panose="030F0902030302020204" pitchFamily="66" charset="0"/>
            </a:endParaRPr>
          </a:p>
        </p:txBody>
      </p:sp>
      <p:sp>
        <p:nvSpPr>
          <p:cNvPr id="10" name="TextBox 9">
            <a:extLst>
              <a:ext uri="{FF2B5EF4-FFF2-40B4-BE49-F238E27FC236}">
                <a16:creationId xmlns:a16="http://schemas.microsoft.com/office/drawing/2014/main" id="{76C295D8-04BF-7B4B-952F-CA6A0DD8097C}"/>
              </a:ext>
            </a:extLst>
          </p:cNvPr>
          <p:cNvSpPr txBox="1"/>
          <p:nvPr/>
        </p:nvSpPr>
        <p:spPr>
          <a:xfrm>
            <a:off x="0" y="5327414"/>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When we witness for Jesus, persecutions increase.</a:t>
            </a:r>
          </a:p>
        </p:txBody>
      </p:sp>
    </p:spTree>
    <p:extLst>
      <p:ext uri="{BB962C8B-B14F-4D97-AF65-F5344CB8AC3E}">
        <p14:creationId xmlns:p14="http://schemas.microsoft.com/office/powerpoint/2010/main" val="220745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p:bldP spid="11" grpId="0" animBg="1"/>
      <p:bldP spid="12" grpId="0" uiExpand="1" build="p"/>
      <p:bldP spid="5" grpId="0" animBg="1"/>
      <p:bldP spid="6" grpId="0" uiExpand="1" build="p"/>
      <p:bldP spid="7" grpId="0" uiExpand="1" build="p"/>
      <p:bldP spid="8" grpId="0" uiExpand="1" build="p"/>
      <p:bldP spid="9" grpId="0" animBg="1"/>
      <p:bldP spid="1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86E78848-A215-7044-BB3B-E4D321D894CD}"/>
              </a:ext>
            </a:extLst>
          </p:cNvPr>
          <p:cNvSpPr txBox="1"/>
          <p:nvPr/>
        </p:nvSpPr>
        <p:spPr>
          <a:xfrm>
            <a:off x="-18256" y="302270"/>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World limited to what is seen.  Considers ‘eternal perspective’ as ‘utterly foolish’</a:t>
            </a:r>
          </a:p>
        </p:txBody>
      </p:sp>
      <p:sp>
        <p:nvSpPr>
          <p:cNvPr id="11" name="Rectangle 10">
            <a:extLst>
              <a:ext uri="{FF2B5EF4-FFF2-40B4-BE49-F238E27FC236}">
                <a16:creationId xmlns:a16="http://schemas.microsoft.com/office/drawing/2014/main" id="{33270B39-D9DE-5D4E-959A-E0FF298A1984}"/>
              </a:ext>
            </a:extLst>
          </p:cNvPr>
          <p:cNvSpPr/>
          <p:nvPr/>
        </p:nvSpPr>
        <p:spPr>
          <a:xfrm>
            <a:off x="-6179" y="600924"/>
            <a:ext cx="9144000" cy="646331"/>
          </a:xfrm>
          <a:prstGeom prst="rect">
            <a:avLst/>
          </a:prstGeom>
          <a:solidFill>
            <a:schemeClr val="bg1"/>
          </a:solidFill>
        </p:spPr>
        <p:txBody>
          <a:bodyPr wrap="square">
            <a:spAutoFit/>
          </a:bodyPr>
          <a:lstStyle/>
          <a:p>
            <a:r>
              <a:rPr lang="en-AU" b="1" baseline="30000" dirty="0">
                <a:latin typeface="Comic Sans MS" panose="030F0902030302020204" pitchFamily="66" charset="0"/>
              </a:rPr>
              <a:t>18 </a:t>
            </a:r>
            <a:r>
              <a:rPr lang="en-AU" dirty="0">
                <a:latin typeface="Comic Sans MS" panose="030F0902030302020204" pitchFamily="66" charset="0"/>
              </a:rPr>
              <a:t>…. we look not to the things that are seen but to the things that are unseen.  For the things that are seen are transient, but the things that are unseen are eternal.</a:t>
            </a:r>
          </a:p>
        </p:txBody>
      </p:sp>
      <p:sp>
        <p:nvSpPr>
          <p:cNvPr id="12" name="TextBox 11">
            <a:extLst>
              <a:ext uri="{FF2B5EF4-FFF2-40B4-BE49-F238E27FC236}">
                <a16:creationId xmlns:a16="http://schemas.microsoft.com/office/drawing/2014/main" id="{357E4AAD-A78A-2940-9B56-714D394EDF0C}"/>
              </a:ext>
            </a:extLst>
          </p:cNvPr>
          <p:cNvSpPr txBox="1"/>
          <p:nvPr/>
        </p:nvSpPr>
        <p:spPr>
          <a:xfrm>
            <a:off x="0" y="9118"/>
            <a:ext cx="9144000" cy="430887"/>
          </a:xfrm>
          <a:prstGeom prst="rect">
            <a:avLst/>
          </a:prstGeom>
          <a:noFill/>
        </p:spPr>
        <p:txBody>
          <a:bodyPr wrap="square" rtlCol="0">
            <a:spAutoFit/>
          </a:bodyPr>
          <a:lstStyle/>
          <a:p>
            <a:pPr algn="ctr"/>
            <a:r>
              <a:rPr lang="en-AU" sz="2200" dirty="0">
                <a:solidFill>
                  <a:srgbClr val="FFFF00"/>
                </a:solidFill>
              </a:rPr>
              <a:t>An ‘Eternal Perspective’:    Following Jesus isn’t a theory – It’s Life!!!</a:t>
            </a:r>
          </a:p>
        </p:txBody>
      </p:sp>
      <p:sp>
        <p:nvSpPr>
          <p:cNvPr id="6" name="TextBox 5">
            <a:extLst>
              <a:ext uri="{FF2B5EF4-FFF2-40B4-BE49-F238E27FC236}">
                <a16:creationId xmlns:a16="http://schemas.microsoft.com/office/drawing/2014/main" id="{4ED7EDBB-54B2-EB4D-9E37-3FE437F9AB3C}"/>
              </a:ext>
            </a:extLst>
          </p:cNvPr>
          <p:cNvSpPr txBox="1"/>
          <p:nvPr/>
        </p:nvSpPr>
        <p:spPr>
          <a:xfrm>
            <a:off x="0" y="1206883"/>
            <a:ext cx="9144000" cy="707886"/>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Treasure in jars of Clay – Glory in preparation for eternity inside of our weak body</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Designed weak to demonstrate the Power of God  to raise the dead to eternal life.</a:t>
            </a:r>
          </a:p>
        </p:txBody>
      </p:sp>
      <p:sp>
        <p:nvSpPr>
          <p:cNvPr id="7" name="TextBox 6">
            <a:extLst>
              <a:ext uri="{FF2B5EF4-FFF2-40B4-BE49-F238E27FC236}">
                <a16:creationId xmlns:a16="http://schemas.microsoft.com/office/drawing/2014/main" id="{BE298EB2-1D03-CC49-82DA-8BC7CBBC4CCA}"/>
              </a:ext>
            </a:extLst>
          </p:cNvPr>
          <p:cNvSpPr txBox="1"/>
          <p:nvPr/>
        </p:nvSpPr>
        <p:spPr>
          <a:xfrm>
            <a:off x="6178" y="1812977"/>
            <a:ext cx="9119566" cy="430887"/>
          </a:xfrm>
          <a:prstGeom prst="rect">
            <a:avLst/>
          </a:prstGeom>
          <a:noFill/>
        </p:spPr>
        <p:txBody>
          <a:bodyPr wrap="square" rtlCol="0">
            <a:spAutoFit/>
          </a:bodyPr>
          <a:lstStyle/>
          <a:p>
            <a:pPr algn="ctr"/>
            <a:r>
              <a:rPr lang="en-AU" sz="2200" dirty="0">
                <a:solidFill>
                  <a:schemeClr val="bg1"/>
                </a:solidFill>
              </a:rPr>
              <a:t>Eternal Glory – Good news.  Especially for the persecuted church.</a:t>
            </a:r>
          </a:p>
        </p:txBody>
      </p:sp>
      <p:sp>
        <p:nvSpPr>
          <p:cNvPr id="8" name="TextBox 7">
            <a:extLst>
              <a:ext uri="{FF2B5EF4-FFF2-40B4-BE49-F238E27FC236}">
                <a16:creationId xmlns:a16="http://schemas.microsoft.com/office/drawing/2014/main" id="{28D9A084-ADE4-644D-84A7-88FA7415C72D}"/>
              </a:ext>
            </a:extLst>
          </p:cNvPr>
          <p:cNvSpPr txBox="1"/>
          <p:nvPr/>
        </p:nvSpPr>
        <p:spPr>
          <a:xfrm>
            <a:off x="6178" y="2079974"/>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Persecution of the Church is </a:t>
            </a:r>
            <a:r>
              <a:rPr lang="en-AU" sz="2000" u="sng" dirty="0">
                <a:solidFill>
                  <a:srgbClr val="FFFF00"/>
                </a:solidFill>
                <a:latin typeface="Times New Roman" panose="02020603050405020304" pitchFamily="18" charset="0"/>
                <a:cs typeface="Times New Roman" panose="02020603050405020304" pitchFamily="18" charset="0"/>
              </a:rPr>
              <a:t>not</a:t>
            </a:r>
            <a:r>
              <a:rPr lang="en-AU" sz="2000" dirty="0">
                <a:solidFill>
                  <a:srgbClr val="FFFF00"/>
                </a:solidFill>
                <a:latin typeface="Times New Roman" panose="02020603050405020304" pitchFamily="18" charset="0"/>
                <a:cs typeface="Times New Roman" panose="02020603050405020304" pitchFamily="18" charset="0"/>
              </a:rPr>
              <a:t> a sign of weakness, but demonstrates Power of God</a:t>
            </a:r>
          </a:p>
        </p:txBody>
      </p:sp>
      <p:sp>
        <p:nvSpPr>
          <p:cNvPr id="10" name="TextBox 9">
            <a:extLst>
              <a:ext uri="{FF2B5EF4-FFF2-40B4-BE49-F238E27FC236}">
                <a16:creationId xmlns:a16="http://schemas.microsoft.com/office/drawing/2014/main" id="{76C295D8-04BF-7B4B-952F-CA6A0DD8097C}"/>
              </a:ext>
            </a:extLst>
          </p:cNvPr>
          <p:cNvSpPr txBox="1"/>
          <p:nvPr/>
        </p:nvSpPr>
        <p:spPr>
          <a:xfrm>
            <a:off x="-15307" y="2347378"/>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When we witness for Jesus, persecutions increase, but Faith cannot remain private.  </a:t>
            </a:r>
          </a:p>
        </p:txBody>
      </p:sp>
      <p:sp>
        <p:nvSpPr>
          <p:cNvPr id="13" name="Rectangle 12">
            <a:extLst>
              <a:ext uri="{FF2B5EF4-FFF2-40B4-BE49-F238E27FC236}">
                <a16:creationId xmlns:a16="http://schemas.microsoft.com/office/drawing/2014/main" id="{B1BDE9E0-46A2-0E46-8A93-E386470EA561}"/>
              </a:ext>
            </a:extLst>
          </p:cNvPr>
          <p:cNvSpPr/>
          <p:nvPr/>
        </p:nvSpPr>
        <p:spPr>
          <a:xfrm>
            <a:off x="-12735" y="2697656"/>
            <a:ext cx="9144000" cy="646331"/>
          </a:xfrm>
          <a:prstGeom prst="rect">
            <a:avLst/>
          </a:prstGeom>
          <a:solidFill>
            <a:schemeClr val="bg1"/>
          </a:solidFill>
        </p:spPr>
        <p:txBody>
          <a:bodyPr wrap="square">
            <a:spAutoFit/>
          </a:bodyPr>
          <a:lstStyle/>
          <a:p>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13 </a:t>
            </a:r>
            <a:r>
              <a:rPr lang="en-AU" dirty="0">
                <a:latin typeface="Comic Sans MS" panose="030F0902030302020204" pitchFamily="66" charset="0"/>
                <a:ea typeface="Times New Roman" panose="02020603050405020304" pitchFamily="18" charset="0"/>
                <a:cs typeface="Times New Roman" panose="02020603050405020304" pitchFamily="18" charset="0"/>
              </a:rPr>
              <a:t>Since we have the </a:t>
            </a:r>
            <a:r>
              <a:rPr lang="en-AU" u="sng" dirty="0">
                <a:latin typeface="Comic Sans MS" panose="030F0902030302020204" pitchFamily="66" charset="0"/>
                <a:ea typeface="Times New Roman" panose="02020603050405020304" pitchFamily="18" charset="0"/>
                <a:cs typeface="Times New Roman" panose="02020603050405020304" pitchFamily="18" charset="0"/>
              </a:rPr>
              <a:t>same spirit of faith</a:t>
            </a:r>
            <a:r>
              <a:rPr lang="en-AU" dirty="0">
                <a:latin typeface="Comic Sans MS" panose="030F0902030302020204" pitchFamily="66" charset="0"/>
                <a:ea typeface="Times New Roman" panose="02020603050405020304" pitchFamily="18" charset="0"/>
                <a:cs typeface="Times New Roman" panose="02020603050405020304" pitchFamily="18" charset="0"/>
              </a:rPr>
              <a:t> according to what has been written, “I believed, and so I spoke,”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believe</a:t>
            </a:r>
            <a:r>
              <a:rPr lang="en-AU" dirty="0">
                <a:latin typeface="Comic Sans MS" panose="030F0902030302020204" pitchFamily="66" charset="0"/>
                <a:ea typeface="Times New Roman" panose="02020603050405020304" pitchFamily="18" charset="0"/>
                <a:cs typeface="Times New Roman" panose="02020603050405020304" pitchFamily="18" charset="0"/>
              </a:rPr>
              <a:t>, and so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speak</a:t>
            </a:r>
            <a:endParaRPr lang="en-AU" dirty="0">
              <a:latin typeface="Comic Sans MS" panose="030F0902030302020204" pitchFamily="66" charset="0"/>
            </a:endParaRPr>
          </a:p>
        </p:txBody>
      </p:sp>
      <p:sp>
        <p:nvSpPr>
          <p:cNvPr id="14" name="TextBox 13">
            <a:extLst>
              <a:ext uri="{FF2B5EF4-FFF2-40B4-BE49-F238E27FC236}">
                <a16:creationId xmlns:a16="http://schemas.microsoft.com/office/drawing/2014/main" id="{F6858EDB-C8AD-2E42-97E7-895B7172A1F7}"/>
              </a:ext>
            </a:extLst>
          </p:cNvPr>
          <p:cNvSpPr txBox="1"/>
          <p:nvPr/>
        </p:nvSpPr>
        <p:spPr>
          <a:xfrm>
            <a:off x="6178" y="3326680"/>
            <a:ext cx="1901526" cy="1107996"/>
          </a:xfrm>
          <a:prstGeom prst="rect">
            <a:avLst/>
          </a:prstGeom>
          <a:noFill/>
        </p:spPr>
        <p:txBody>
          <a:bodyPr wrap="square" rtlCol="0">
            <a:spAutoFit/>
          </a:bodyPr>
          <a:lstStyle/>
          <a:p>
            <a:r>
              <a:rPr lang="en-AU" sz="2200" dirty="0">
                <a:solidFill>
                  <a:schemeClr val="bg1"/>
                </a:solidFill>
              </a:rPr>
              <a:t>Ever-increasing Glory</a:t>
            </a:r>
          </a:p>
        </p:txBody>
      </p:sp>
      <p:sp>
        <p:nvSpPr>
          <p:cNvPr id="15" name="TextBox 14">
            <a:extLst>
              <a:ext uri="{FF2B5EF4-FFF2-40B4-BE49-F238E27FC236}">
                <a16:creationId xmlns:a16="http://schemas.microsoft.com/office/drawing/2014/main" id="{1B44D6F6-6120-6147-B140-6C7D37121BE4}"/>
              </a:ext>
            </a:extLst>
          </p:cNvPr>
          <p:cNvSpPr txBox="1"/>
          <p:nvPr/>
        </p:nvSpPr>
        <p:spPr>
          <a:xfrm>
            <a:off x="1331640" y="3324846"/>
            <a:ext cx="2520280" cy="1323439"/>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glory causes us to preach</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glory increases</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grace increases</a:t>
            </a:r>
          </a:p>
        </p:txBody>
      </p:sp>
      <p:sp>
        <p:nvSpPr>
          <p:cNvPr id="16" name="TextBox 15">
            <a:extLst>
              <a:ext uri="{FF2B5EF4-FFF2-40B4-BE49-F238E27FC236}">
                <a16:creationId xmlns:a16="http://schemas.microsoft.com/office/drawing/2014/main" id="{AC5E29CA-9BD9-3A46-A73F-9DE2B64AFBFC}"/>
              </a:ext>
            </a:extLst>
          </p:cNvPr>
          <p:cNvSpPr txBox="1"/>
          <p:nvPr/>
        </p:nvSpPr>
        <p:spPr>
          <a:xfrm>
            <a:off x="3707904" y="3357572"/>
            <a:ext cx="5414421" cy="1323439"/>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Thanksgiving and glory increases (from new believers)</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Martyrs raised from dead &amp; God glorified</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All disciples of Jesus receive eternal life &amp; glory</a:t>
            </a:r>
          </a:p>
        </p:txBody>
      </p:sp>
    </p:spTree>
    <p:extLst>
      <p:ext uri="{BB962C8B-B14F-4D97-AF65-F5344CB8AC3E}">
        <p14:creationId xmlns:p14="http://schemas.microsoft.com/office/powerpoint/2010/main" val="3899124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86E78848-A215-7044-BB3B-E4D321D894CD}"/>
              </a:ext>
            </a:extLst>
          </p:cNvPr>
          <p:cNvSpPr txBox="1"/>
          <p:nvPr/>
        </p:nvSpPr>
        <p:spPr>
          <a:xfrm>
            <a:off x="-18256" y="302270"/>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World limited to what is seen.  Considers ‘eternal perspective’ as ‘utterly foolish’</a:t>
            </a:r>
          </a:p>
        </p:txBody>
      </p:sp>
      <p:sp>
        <p:nvSpPr>
          <p:cNvPr id="12" name="TextBox 11">
            <a:extLst>
              <a:ext uri="{FF2B5EF4-FFF2-40B4-BE49-F238E27FC236}">
                <a16:creationId xmlns:a16="http://schemas.microsoft.com/office/drawing/2014/main" id="{357E4AAD-A78A-2940-9B56-714D394EDF0C}"/>
              </a:ext>
            </a:extLst>
          </p:cNvPr>
          <p:cNvSpPr txBox="1"/>
          <p:nvPr/>
        </p:nvSpPr>
        <p:spPr>
          <a:xfrm>
            <a:off x="0" y="9118"/>
            <a:ext cx="9144000" cy="430887"/>
          </a:xfrm>
          <a:prstGeom prst="rect">
            <a:avLst/>
          </a:prstGeom>
          <a:noFill/>
        </p:spPr>
        <p:txBody>
          <a:bodyPr wrap="square" rtlCol="0">
            <a:spAutoFit/>
          </a:bodyPr>
          <a:lstStyle/>
          <a:p>
            <a:pPr algn="ctr"/>
            <a:r>
              <a:rPr lang="en-AU" sz="2200" dirty="0">
                <a:solidFill>
                  <a:srgbClr val="FFFF00"/>
                </a:solidFill>
              </a:rPr>
              <a:t>An ‘Eternal Perspective’:    Following Jesus isn’t a theory – It’s Life!!!</a:t>
            </a:r>
          </a:p>
        </p:txBody>
      </p:sp>
      <p:sp>
        <p:nvSpPr>
          <p:cNvPr id="6" name="TextBox 5">
            <a:extLst>
              <a:ext uri="{FF2B5EF4-FFF2-40B4-BE49-F238E27FC236}">
                <a16:creationId xmlns:a16="http://schemas.microsoft.com/office/drawing/2014/main" id="{4ED7EDBB-54B2-EB4D-9E37-3FE437F9AB3C}"/>
              </a:ext>
            </a:extLst>
          </p:cNvPr>
          <p:cNvSpPr txBox="1"/>
          <p:nvPr/>
        </p:nvSpPr>
        <p:spPr>
          <a:xfrm>
            <a:off x="0" y="553244"/>
            <a:ext cx="9144000" cy="707886"/>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Treasure in jars of Clay – Glory in preparation for eternity inside of our weak body</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Designed weak to demonstrate the Power of God  to raise the dead to eternal life.</a:t>
            </a:r>
          </a:p>
        </p:txBody>
      </p:sp>
      <p:sp>
        <p:nvSpPr>
          <p:cNvPr id="7" name="TextBox 6">
            <a:extLst>
              <a:ext uri="{FF2B5EF4-FFF2-40B4-BE49-F238E27FC236}">
                <a16:creationId xmlns:a16="http://schemas.microsoft.com/office/drawing/2014/main" id="{BE298EB2-1D03-CC49-82DA-8BC7CBBC4CCA}"/>
              </a:ext>
            </a:extLst>
          </p:cNvPr>
          <p:cNvSpPr txBox="1"/>
          <p:nvPr/>
        </p:nvSpPr>
        <p:spPr>
          <a:xfrm>
            <a:off x="6178" y="1159338"/>
            <a:ext cx="9119566" cy="430887"/>
          </a:xfrm>
          <a:prstGeom prst="rect">
            <a:avLst/>
          </a:prstGeom>
          <a:noFill/>
        </p:spPr>
        <p:txBody>
          <a:bodyPr wrap="square" rtlCol="0">
            <a:spAutoFit/>
          </a:bodyPr>
          <a:lstStyle/>
          <a:p>
            <a:pPr algn="ctr"/>
            <a:r>
              <a:rPr lang="en-AU" sz="2200" dirty="0">
                <a:solidFill>
                  <a:schemeClr val="bg1"/>
                </a:solidFill>
              </a:rPr>
              <a:t>Eternal Glory – Good news.  Especially for the persecuted church.</a:t>
            </a:r>
          </a:p>
        </p:txBody>
      </p:sp>
      <p:sp>
        <p:nvSpPr>
          <p:cNvPr id="10" name="TextBox 9">
            <a:extLst>
              <a:ext uri="{FF2B5EF4-FFF2-40B4-BE49-F238E27FC236}">
                <a16:creationId xmlns:a16="http://schemas.microsoft.com/office/drawing/2014/main" id="{76C295D8-04BF-7B4B-952F-CA6A0DD8097C}"/>
              </a:ext>
            </a:extLst>
          </p:cNvPr>
          <p:cNvSpPr txBox="1"/>
          <p:nvPr/>
        </p:nvSpPr>
        <p:spPr>
          <a:xfrm>
            <a:off x="28320" y="1466979"/>
            <a:ext cx="9144000" cy="400110"/>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When we witness for Jesus, persecutions increase, but Faith cannot remain private.  </a:t>
            </a:r>
          </a:p>
        </p:txBody>
      </p:sp>
      <p:sp>
        <p:nvSpPr>
          <p:cNvPr id="13" name="Rectangle 12">
            <a:extLst>
              <a:ext uri="{FF2B5EF4-FFF2-40B4-BE49-F238E27FC236}">
                <a16:creationId xmlns:a16="http://schemas.microsoft.com/office/drawing/2014/main" id="{B1BDE9E0-46A2-0E46-8A93-E386470EA561}"/>
              </a:ext>
            </a:extLst>
          </p:cNvPr>
          <p:cNvSpPr/>
          <p:nvPr/>
        </p:nvSpPr>
        <p:spPr>
          <a:xfrm>
            <a:off x="2095347" y="1823186"/>
            <a:ext cx="5414421" cy="369332"/>
          </a:xfrm>
          <a:prstGeom prst="rect">
            <a:avLst/>
          </a:prstGeom>
          <a:solidFill>
            <a:schemeClr val="bg1"/>
          </a:solidFill>
        </p:spPr>
        <p:txBody>
          <a:bodyPr wrap="square">
            <a:spAutoFit/>
          </a:bodyPr>
          <a:lstStyle/>
          <a:p>
            <a:pPr algn="ctr"/>
            <a:r>
              <a:rPr lang="en-AU" dirty="0">
                <a:latin typeface="Comic Sans MS" panose="030F0902030302020204" pitchFamily="66" charset="0"/>
                <a:ea typeface="Times New Roman" panose="02020603050405020304" pitchFamily="18" charset="0"/>
                <a:cs typeface="Times New Roman" panose="02020603050405020304" pitchFamily="18" charset="0"/>
              </a:rPr>
              <a:t>”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believe</a:t>
            </a:r>
            <a:r>
              <a:rPr lang="en-AU" dirty="0">
                <a:latin typeface="Comic Sans MS" panose="030F0902030302020204" pitchFamily="66" charset="0"/>
                <a:ea typeface="Times New Roman" panose="02020603050405020304" pitchFamily="18" charset="0"/>
                <a:cs typeface="Times New Roman" panose="02020603050405020304" pitchFamily="18" charset="0"/>
              </a:rPr>
              <a:t>, and so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speak</a:t>
            </a:r>
            <a:endParaRPr lang="en-AU" dirty="0">
              <a:latin typeface="Comic Sans MS" panose="030F0902030302020204" pitchFamily="66" charset="0"/>
            </a:endParaRPr>
          </a:p>
        </p:txBody>
      </p:sp>
      <p:sp>
        <p:nvSpPr>
          <p:cNvPr id="14" name="TextBox 13">
            <a:extLst>
              <a:ext uri="{FF2B5EF4-FFF2-40B4-BE49-F238E27FC236}">
                <a16:creationId xmlns:a16="http://schemas.microsoft.com/office/drawing/2014/main" id="{F6858EDB-C8AD-2E42-97E7-895B7172A1F7}"/>
              </a:ext>
            </a:extLst>
          </p:cNvPr>
          <p:cNvSpPr txBox="1"/>
          <p:nvPr/>
        </p:nvSpPr>
        <p:spPr>
          <a:xfrm>
            <a:off x="1256" y="2125055"/>
            <a:ext cx="1901526" cy="1107996"/>
          </a:xfrm>
          <a:prstGeom prst="rect">
            <a:avLst/>
          </a:prstGeom>
          <a:noFill/>
        </p:spPr>
        <p:txBody>
          <a:bodyPr wrap="square" rtlCol="0">
            <a:spAutoFit/>
          </a:bodyPr>
          <a:lstStyle/>
          <a:p>
            <a:r>
              <a:rPr lang="en-AU" sz="2200" dirty="0">
                <a:solidFill>
                  <a:schemeClr val="bg1"/>
                </a:solidFill>
              </a:rPr>
              <a:t>Ever-increasing Glory</a:t>
            </a:r>
          </a:p>
        </p:txBody>
      </p:sp>
      <p:sp>
        <p:nvSpPr>
          <p:cNvPr id="15" name="TextBox 14">
            <a:extLst>
              <a:ext uri="{FF2B5EF4-FFF2-40B4-BE49-F238E27FC236}">
                <a16:creationId xmlns:a16="http://schemas.microsoft.com/office/drawing/2014/main" id="{1B44D6F6-6120-6147-B140-6C7D37121BE4}"/>
              </a:ext>
            </a:extLst>
          </p:cNvPr>
          <p:cNvSpPr txBox="1"/>
          <p:nvPr/>
        </p:nvSpPr>
        <p:spPr>
          <a:xfrm>
            <a:off x="1326718" y="2123221"/>
            <a:ext cx="2520280" cy="1323439"/>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glory causes us to preach</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glory increases</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His grace increases</a:t>
            </a:r>
          </a:p>
        </p:txBody>
      </p:sp>
      <p:sp>
        <p:nvSpPr>
          <p:cNvPr id="16" name="TextBox 15">
            <a:extLst>
              <a:ext uri="{FF2B5EF4-FFF2-40B4-BE49-F238E27FC236}">
                <a16:creationId xmlns:a16="http://schemas.microsoft.com/office/drawing/2014/main" id="{AC5E29CA-9BD9-3A46-A73F-9DE2B64AFBFC}"/>
              </a:ext>
            </a:extLst>
          </p:cNvPr>
          <p:cNvSpPr txBox="1"/>
          <p:nvPr/>
        </p:nvSpPr>
        <p:spPr>
          <a:xfrm>
            <a:off x="3702982" y="2155947"/>
            <a:ext cx="5414421" cy="1323439"/>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Thanksgiving and glory increases (from new believers)</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Martyrs raised from dead &amp; God glorified</a:t>
            </a:r>
          </a:p>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All disciples of Jesus receive eternal life &amp; glory</a:t>
            </a:r>
          </a:p>
        </p:txBody>
      </p:sp>
      <p:sp>
        <p:nvSpPr>
          <p:cNvPr id="18" name="Rectangle 17">
            <a:extLst>
              <a:ext uri="{FF2B5EF4-FFF2-40B4-BE49-F238E27FC236}">
                <a16:creationId xmlns:a16="http://schemas.microsoft.com/office/drawing/2014/main" id="{50D526F1-DF96-1B49-8B8D-29F7F6D7B87E}"/>
              </a:ext>
            </a:extLst>
          </p:cNvPr>
          <p:cNvSpPr/>
          <p:nvPr/>
        </p:nvSpPr>
        <p:spPr>
          <a:xfrm>
            <a:off x="0" y="3446660"/>
            <a:ext cx="9144000" cy="1477328"/>
          </a:xfrm>
          <a:prstGeom prst="rect">
            <a:avLst/>
          </a:prstGeom>
          <a:solidFill>
            <a:schemeClr val="bg1"/>
          </a:solidFill>
        </p:spPr>
        <p:txBody>
          <a:bodyPr wrap="square">
            <a:spAutoFit/>
          </a:bodyPr>
          <a:lstStyle/>
          <a:p>
            <a:r>
              <a:rPr lang="en-AU" dirty="0">
                <a:latin typeface="Comic Sans MS" panose="030F0902030302020204" pitchFamily="66" charset="0"/>
                <a:ea typeface="Times New Roman" panose="02020603050405020304" pitchFamily="18" charset="0"/>
                <a:cs typeface="Times New Roman" panose="02020603050405020304" pitchFamily="18" charset="0"/>
              </a:rPr>
              <a:t>Though our outer self is wasting away, our </a:t>
            </a:r>
            <a:r>
              <a:rPr lang="en-AU" b="1" dirty="0">
                <a:latin typeface="Comic Sans MS" panose="030F0902030302020204" pitchFamily="66" charset="0"/>
                <a:ea typeface="Times New Roman" panose="02020603050405020304" pitchFamily="18" charset="0"/>
                <a:cs typeface="Times New Roman" panose="02020603050405020304" pitchFamily="18" charset="0"/>
              </a:rPr>
              <a:t>inner</a:t>
            </a:r>
            <a:r>
              <a:rPr lang="en-AU" dirty="0">
                <a:latin typeface="Comic Sans MS" panose="030F0902030302020204" pitchFamily="66" charset="0"/>
                <a:ea typeface="Times New Roman" panose="02020603050405020304" pitchFamily="18" charset="0"/>
                <a:cs typeface="Times New Roman" panose="02020603050405020304" pitchFamily="18" charset="0"/>
              </a:rPr>
              <a:t> self is being renewed day by day.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17 </a:t>
            </a:r>
            <a:r>
              <a:rPr lang="en-AU" dirty="0">
                <a:latin typeface="Comic Sans MS" panose="030F0902030302020204" pitchFamily="66" charset="0"/>
                <a:ea typeface="Times New Roman" panose="02020603050405020304" pitchFamily="18" charset="0"/>
                <a:cs typeface="Times New Roman" panose="02020603050405020304" pitchFamily="18" charset="0"/>
              </a:rPr>
              <a:t>For this </a:t>
            </a:r>
            <a:r>
              <a:rPr lang="en-AU" u="sng" dirty="0">
                <a:latin typeface="Comic Sans MS" panose="030F0902030302020204" pitchFamily="66" charset="0"/>
                <a:ea typeface="Times New Roman" panose="02020603050405020304" pitchFamily="18" charset="0"/>
                <a:cs typeface="Times New Roman" panose="02020603050405020304" pitchFamily="18" charset="0"/>
              </a:rPr>
              <a:t>light momentary affliction</a:t>
            </a:r>
            <a:r>
              <a:rPr lang="en-AU" dirty="0">
                <a:latin typeface="Comic Sans MS" panose="030F0902030302020204" pitchFamily="66" charset="0"/>
                <a:ea typeface="Times New Roman" panose="02020603050405020304" pitchFamily="18" charset="0"/>
                <a:cs typeface="Times New Roman" panose="02020603050405020304" pitchFamily="18" charset="0"/>
              </a:rPr>
              <a:t> is preparing for us an eternal weight of glory beyond all comparison,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18 </a:t>
            </a:r>
            <a:r>
              <a:rPr lang="en-AU" dirty="0">
                <a:latin typeface="Comic Sans MS" panose="030F0902030302020204" pitchFamily="66" charset="0"/>
                <a:ea typeface="Times New Roman" panose="02020603050405020304" pitchFamily="18" charset="0"/>
                <a:cs typeface="Times New Roman" panose="02020603050405020304" pitchFamily="18" charset="0"/>
              </a:rPr>
              <a:t>as we look </a:t>
            </a:r>
            <a:r>
              <a:rPr lang="en-AU" b="1" dirty="0">
                <a:latin typeface="Comic Sans MS" panose="030F0902030302020204" pitchFamily="66" charset="0"/>
                <a:ea typeface="Times New Roman" panose="02020603050405020304" pitchFamily="18" charset="0"/>
                <a:cs typeface="Times New Roman" panose="02020603050405020304" pitchFamily="18" charset="0"/>
              </a:rPr>
              <a:t>not</a:t>
            </a:r>
            <a:r>
              <a:rPr lang="en-AU" dirty="0">
                <a:latin typeface="Comic Sans MS" panose="030F0902030302020204" pitchFamily="66" charset="0"/>
                <a:ea typeface="Times New Roman" panose="02020603050405020304" pitchFamily="18" charset="0"/>
                <a:cs typeface="Times New Roman" panose="02020603050405020304" pitchFamily="18" charset="0"/>
              </a:rPr>
              <a:t> to the things that are seen but to the things that are </a:t>
            </a:r>
            <a:r>
              <a:rPr lang="en-AU" u="sng" dirty="0">
                <a:latin typeface="Comic Sans MS" panose="030F0902030302020204" pitchFamily="66" charset="0"/>
                <a:ea typeface="Times New Roman" panose="02020603050405020304" pitchFamily="18" charset="0"/>
                <a:cs typeface="Times New Roman" panose="02020603050405020304" pitchFamily="18" charset="0"/>
              </a:rPr>
              <a:t>un</a:t>
            </a:r>
            <a:r>
              <a:rPr lang="en-AU" dirty="0">
                <a:latin typeface="Comic Sans MS" panose="030F0902030302020204" pitchFamily="66" charset="0"/>
                <a:ea typeface="Times New Roman" panose="02020603050405020304" pitchFamily="18" charset="0"/>
                <a:cs typeface="Times New Roman" panose="02020603050405020304" pitchFamily="18" charset="0"/>
              </a:rPr>
              <a:t>seen.  For the things that are seen are transient, but the things that are unseen are eternal.</a:t>
            </a:r>
            <a:endParaRPr lang="en-AU" dirty="0">
              <a:latin typeface="Comic Sans MS" panose="030F0902030302020204" pitchFamily="66" charset="0"/>
            </a:endParaRPr>
          </a:p>
        </p:txBody>
      </p:sp>
      <p:sp>
        <p:nvSpPr>
          <p:cNvPr id="19" name="TextBox 18">
            <a:extLst>
              <a:ext uri="{FF2B5EF4-FFF2-40B4-BE49-F238E27FC236}">
                <a16:creationId xmlns:a16="http://schemas.microsoft.com/office/drawing/2014/main" id="{FECE7A65-D99F-3648-A329-324773985E6A}"/>
              </a:ext>
            </a:extLst>
          </p:cNvPr>
          <p:cNvSpPr txBox="1"/>
          <p:nvPr/>
        </p:nvSpPr>
        <p:spPr>
          <a:xfrm>
            <a:off x="-8750" y="4939228"/>
            <a:ext cx="9144000" cy="707886"/>
          </a:xfrm>
          <a:prstGeom prst="rect">
            <a:avLst/>
          </a:prstGeom>
          <a:noFill/>
          <a:ln>
            <a:noFill/>
          </a:ln>
        </p:spPr>
        <p:txBody>
          <a:bodyPr wrap="square" rtlCol="0">
            <a:spAutoFit/>
          </a:bodyPr>
          <a:lstStyle/>
          <a:p>
            <a:pPr marL="227013" indent="-227013">
              <a:buFont typeface="Arial" panose="020B0604020202020204" pitchFamily="34" charset="0"/>
              <a:buChar char="•"/>
            </a:pPr>
            <a:r>
              <a:rPr lang="en-AU" sz="2000" dirty="0">
                <a:solidFill>
                  <a:srgbClr val="FFFF00"/>
                </a:solidFill>
                <a:latin typeface="Times New Roman" panose="02020603050405020304" pitchFamily="18" charset="0"/>
                <a:cs typeface="Times New Roman" panose="02020603050405020304" pitchFamily="18" charset="0"/>
              </a:rPr>
              <a:t>The very worst persecution is but “light momentary affliction” compared to eternal Glory </a:t>
            </a:r>
          </a:p>
        </p:txBody>
      </p:sp>
      <p:sp>
        <p:nvSpPr>
          <p:cNvPr id="20" name="Rectangle 19">
            <a:extLst>
              <a:ext uri="{FF2B5EF4-FFF2-40B4-BE49-F238E27FC236}">
                <a16:creationId xmlns:a16="http://schemas.microsoft.com/office/drawing/2014/main" id="{92C21BAF-3236-944C-9B67-8A733E636586}"/>
              </a:ext>
            </a:extLst>
          </p:cNvPr>
          <p:cNvSpPr/>
          <p:nvPr/>
        </p:nvSpPr>
        <p:spPr>
          <a:xfrm>
            <a:off x="1971780" y="5295434"/>
            <a:ext cx="5414421" cy="369332"/>
          </a:xfrm>
          <a:prstGeom prst="rect">
            <a:avLst/>
          </a:prstGeom>
          <a:solidFill>
            <a:schemeClr val="bg1"/>
          </a:solidFill>
        </p:spPr>
        <p:txBody>
          <a:bodyPr wrap="square">
            <a:spAutoFit/>
          </a:bodyPr>
          <a:lstStyle/>
          <a:p>
            <a:pPr algn="ctr"/>
            <a:r>
              <a:rPr lang="en-AU" dirty="0">
                <a:latin typeface="Comic Sans MS" panose="030F0902030302020204" pitchFamily="66" charset="0"/>
                <a:ea typeface="Times New Roman" panose="02020603050405020304" pitchFamily="18" charset="0"/>
                <a:cs typeface="Times New Roman" panose="02020603050405020304" pitchFamily="18" charset="0"/>
              </a:rPr>
              <a:t>”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believe</a:t>
            </a:r>
            <a:r>
              <a:rPr lang="en-AU" dirty="0">
                <a:latin typeface="Comic Sans MS" panose="030F0902030302020204" pitchFamily="66" charset="0"/>
                <a:ea typeface="Times New Roman" panose="02020603050405020304" pitchFamily="18" charset="0"/>
                <a:cs typeface="Times New Roman" panose="02020603050405020304" pitchFamily="18" charset="0"/>
              </a:rPr>
              <a:t>, and so </a:t>
            </a:r>
            <a:r>
              <a:rPr lang="en-AU" b="1" dirty="0">
                <a:latin typeface="Comic Sans MS" panose="030F0902030302020204" pitchFamily="66" charset="0"/>
                <a:ea typeface="Times New Roman" panose="02020603050405020304" pitchFamily="18" charset="0"/>
                <a:cs typeface="Times New Roman" panose="02020603050405020304" pitchFamily="18" charset="0"/>
              </a:rPr>
              <a:t>we also speak</a:t>
            </a:r>
            <a:endParaRPr lang="en-AU" dirty="0">
              <a:latin typeface="Comic Sans MS" panose="030F0902030302020204" pitchFamily="66" charset="0"/>
            </a:endParaRPr>
          </a:p>
        </p:txBody>
      </p:sp>
    </p:spTree>
    <p:extLst>
      <p:ext uri="{BB962C8B-B14F-4D97-AF65-F5344CB8AC3E}">
        <p14:creationId xmlns:p14="http://schemas.microsoft.com/office/powerpoint/2010/main" val="147861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99351</TotalTime>
  <Words>1001</Words>
  <Application>Microsoft Macintosh PowerPoint</Application>
  <PresentationFormat>On-screen Show (16:10)</PresentationFormat>
  <Paragraphs>62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1656</cp:revision>
  <cp:lastPrinted>2019-12-13T06:49:57Z</cp:lastPrinted>
  <dcterms:created xsi:type="dcterms:W3CDTF">2016-11-04T06:28:01Z</dcterms:created>
  <dcterms:modified xsi:type="dcterms:W3CDTF">2019-12-13T06:50:01Z</dcterms:modified>
</cp:coreProperties>
</file>